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5"/>
  </p:notesMasterIdLst>
  <p:handoutMasterIdLst>
    <p:handoutMasterId r:id="rId16"/>
  </p:handout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71" r:id="rId10"/>
    <p:sldId id="272" r:id="rId11"/>
    <p:sldId id="273" r:id="rId12"/>
    <p:sldId id="274" r:id="rId13"/>
    <p:sldId id="275" r:id="rId14"/>
  </p:sldIdLst>
  <p:sldSz cx="12192000" cy="6858000"/>
  <p:notesSz cx="6858000" cy="9144000"/>
  <p:defaultTextStyle>
    <a:defPPr rtl="0"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9911" autoAdjust="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>
        <p:guide orient="horz" pos="2160"/>
        <p:guide pos="3840"/>
        <p:guide pos="7296"/>
        <p:guide orient="horz" pos="412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286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uk-UA" dirty="0"/>
          </a:p>
        </p:txBody>
      </p:sp>
      <p:sp>
        <p:nvSpPr>
          <p:cNvPr id="3" name="Місце для дати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7753C24-3D7D-4EFA-A24C-41AC558526BF}" type="datetime1">
              <a:rPr lang="uk-UA" smtClean="0"/>
              <a:t>30.09.2022</a:t>
            </a:fld>
            <a:endParaRPr lang="uk-UA" dirty="0"/>
          </a:p>
        </p:txBody>
      </p:sp>
      <p:sp>
        <p:nvSpPr>
          <p:cNvPr id="4" name="Місце для нижнього колонтитула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uk-UA" dirty="0"/>
          </a:p>
        </p:txBody>
      </p:sp>
      <p:sp>
        <p:nvSpPr>
          <p:cNvPr id="5" name="Місце для номера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4E50CC-F33A-4EF4-9F12-93EC4A21A0CF}" type="slidenum">
              <a:rPr lang="uk-UA" smtClean="0"/>
              <a:t>‹№›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uk-UA" noProof="0" dirty="0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4DE196-F687-4C2A-A2B4-3B4D0F3FC138}" type="datetime1">
              <a:rPr lang="uk-UA" smtClean="0"/>
              <a:pPr/>
              <a:t>30.09.2022</a:t>
            </a:fld>
            <a:endParaRPr lang="uk-UA" dirty="0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uk-UA" noProof="0" dirty="0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uk-UA" noProof="0" dirty="0"/>
              <a:t>Зразки заголовків</a:t>
            </a:r>
          </a:p>
          <a:p>
            <a:pPr lvl="1" rtl="0"/>
            <a:r>
              <a:rPr lang="uk-UA" noProof="0" dirty="0"/>
              <a:t>Другий рівень</a:t>
            </a:r>
          </a:p>
          <a:p>
            <a:pPr lvl="2" rtl="0"/>
            <a:r>
              <a:rPr lang="uk-UA" noProof="0" dirty="0"/>
              <a:t>Третій рівень</a:t>
            </a:r>
          </a:p>
          <a:p>
            <a:pPr lvl="3" rtl="0"/>
            <a:r>
              <a:rPr lang="uk-UA" noProof="0" dirty="0"/>
              <a:t>Четвертий рівень</a:t>
            </a:r>
          </a:p>
          <a:p>
            <a:pPr lvl="4" rtl="0"/>
            <a:r>
              <a:rPr lang="uk-UA" noProof="0" dirty="0"/>
              <a:t>П’ятий рівень</a:t>
            </a:r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uk-UA" noProof="0" dirty="0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2674CE4-FBD8-4481-AEFB-CA53E599A745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2674CE4-FBD8-4481-AEFB-CA53E599A745}" type="slidenum">
              <a:rPr lang="uk-UA" smtClean="0"/>
              <a:t>1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47974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674CE4-FBD8-4481-AEFB-CA53E599A745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uk-UA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1609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674CE4-FBD8-4481-AEFB-CA53E599A745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uk-UA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8038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674CE4-FBD8-4481-AEFB-CA53E599A745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uk-UA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2142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674CE4-FBD8-4481-AEFB-CA53E599A745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uk-UA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0334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uk-UA" dirty="0"/>
              <a:t>Чому ця презентація буде корисна для аудиторії: дорослі учні виявляють більшу зацікавленість у темі, якщо знають, чому й наскільки вона для них важлива.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uk-UA" dirty="0"/>
              <a:t>Рівень обізнаності доповідача в цій темі: коротко вкажіть свої професійні досягнення в цій галузі або поясніть, чому учасникам буде цікаво вас послухати.</a:t>
            </a:r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uk-UA" smtClean="0"/>
              <a:t>2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8867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uk-UA" dirty="0"/>
              <a:t>Опис уроків має бути короткий.</a:t>
            </a:r>
          </a:p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uk-UA" smtClean="0"/>
              <a:t>3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55871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uk-UA" b="1" dirty="0"/>
              <a:t>Приклади цілей</a:t>
            </a:r>
          </a:p>
          <a:p>
            <a:pPr marL="0" indent="0" rtl="0">
              <a:buFont typeface="Arial" panose="020B0604020202020204" pitchFamily="34" charset="0"/>
              <a:buNone/>
            </a:pPr>
            <a:r>
              <a:rPr lang="uk-UA" dirty="0"/>
              <a:t>Наприкінці цього уроку ви зможете: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uk-UA" dirty="0"/>
              <a:t>зберігати файли на веб-сервер групи;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uk-UA" dirty="0"/>
              <a:t>переміщати файли до іншого розташування на веб-сервері групи;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uk-UA" dirty="0"/>
              <a:t>надавати спільний доступ до файлів на веб-сервері групи.</a:t>
            </a:r>
          </a:p>
          <a:p>
            <a:pPr rtl="0"/>
            <a:endParaRPr lang="uk-UA" dirty="0"/>
          </a:p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uk-UA" smtClean="0"/>
              <a:t>4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069441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2674CE4-FBD8-4481-AEFB-CA53E599A745}" type="slidenum">
              <a:rPr lang="uk-UA" smtClean="0"/>
              <a:t>5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43654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800B302-F4DC-4547-9C74-CF794137D166}" type="slidenum">
              <a:rPr lang="uk-UA" smtClean="0"/>
              <a:t>6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08655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2674CE4-FBD8-4481-AEFB-CA53E599A745}" type="slidenum">
              <a:rPr lang="uk-UA" smtClean="0"/>
              <a:t>7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5719166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2674CE4-FBD8-4481-AEFB-CA53E599A745}" type="slidenum">
              <a:rPr lang="uk-UA" smtClean="0"/>
              <a:t>8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72553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674CE4-FBD8-4481-AEFB-CA53E599A745}" type="slidenum">
              <a:rPr kumimoji="0" lang="uk-U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uk-UA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8332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кутник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23" name="Прямокутник 22"/>
          <p:cNvSpPr/>
          <p:nvPr/>
        </p:nvSpPr>
        <p:spPr>
          <a:xfrm flipV="1">
            <a:off x="7213577" y="3810001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24" name="Прямокутник 23"/>
          <p:cNvSpPr/>
          <p:nvPr/>
        </p:nvSpPr>
        <p:spPr>
          <a:xfrm flipV="1">
            <a:off x="7213601" y="3897010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25" name="Прямокутник 24"/>
          <p:cNvSpPr/>
          <p:nvPr/>
        </p:nvSpPr>
        <p:spPr>
          <a:xfrm flipV="1">
            <a:off x="7213601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26" name="Прямокутник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27" name="Прямокутник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 useBgFill="1">
        <p:nvSpPr>
          <p:cNvPr id="30" name="Округлений прямокутник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 useBgFill="1">
        <p:nvSpPr>
          <p:cNvPr id="31" name="Округлений прямокутник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7" name="Прямокутник 6"/>
          <p:cNvSpPr/>
          <p:nvPr/>
        </p:nvSpPr>
        <p:spPr>
          <a:xfrm>
            <a:off x="1" y="3649662"/>
            <a:ext cx="12192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10" name="Прямокутник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11" name="Прямокутник 10"/>
          <p:cNvSpPr/>
          <p:nvPr/>
        </p:nvSpPr>
        <p:spPr>
          <a:xfrm flipV="1">
            <a:off x="8552068" y="3643090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609600" y="2389009"/>
            <a:ext cx="11277600" cy="1470025"/>
          </a:xfrm>
        </p:spPr>
        <p:txBody>
          <a:bodyPr rtlCol="0"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9" name="Підзаголовок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 rtlCol="0"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 rtl="0"/>
            <a:r>
              <a:rPr lang="uk-UA" noProof="0"/>
              <a:t>Клацніть, щоб редагувати стиль зразка підзаголовка</a:t>
            </a:r>
            <a:endParaRPr lang="uk-UA" noProof="0" dirty="0"/>
          </a:p>
        </p:txBody>
      </p:sp>
      <p:sp>
        <p:nvSpPr>
          <p:cNvPr id="17" name="Місце для нижнього колонтитула 16"/>
          <p:cNvSpPr>
            <a:spLocks noGrp="1"/>
          </p:cNvSpPr>
          <p:nvPr>
            <p:ph type="ftr" sz="quarter" idx="11"/>
          </p:nvPr>
        </p:nvSpPr>
        <p:spPr>
          <a:xfrm>
            <a:off x="7265116" y="4205288"/>
            <a:ext cx="1727200" cy="457200"/>
          </a:xfrm>
        </p:spPr>
        <p:txBody>
          <a:bodyPr rtlCol="0"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28" name="Місце для дати 27"/>
          <p:cNvSpPr>
            <a:spLocks noGrp="1"/>
          </p:cNvSpPr>
          <p:nvPr>
            <p:ph type="dt" sz="half" idx="10"/>
          </p:nvPr>
        </p:nvSpPr>
        <p:spPr>
          <a:xfrm>
            <a:off x="9043832" y="4206240"/>
            <a:ext cx="1280160" cy="457200"/>
          </a:xfrm>
        </p:spPr>
        <p:txBody>
          <a:bodyPr rtlCol="0"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fld id="{8D8B14CF-80AA-4EE8-BFF6-CD9E3F93AE5A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29" name="Місце для номера слайда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 rtlCol="0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360115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3" name="Місце для вертикального тексту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  <a:p>
            <a:pPr lvl="1" rtl="0" eaLnBrk="1" latinLnBrk="0" hangingPunct="1"/>
            <a:r>
              <a:rPr lang="uk-UA" noProof="0"/>
              <a:t>Другий рівень</a:t>
            </a:r>
          </a:p>
          <a:p>
            <a:pPr lvl="2" rtl="0" eaLnBrk="1" latinLnBrk="0" hangingPunct="1"/>
            <a:r>
              <a:rPr lang="uk-UA" noProof="0"/>
              <a:t>Третій рівень</a:t>
            </a:r>
          </a:p>
          <a:p>
            <a:pPr lvl="3" rtl="0" eaLnBrk="1" latinLnBrk="0" hangingPunct="1"/>
            <a:r>
              <a:rPr lang="uk-UA" noProof="0"/>
              <a:t>Четвертий рівень</a:t>
            </a:r>
          </a:p>
          <a:p>
            <a:pPr lvl="4" rtl="0" eaLnBrk="1" latinLnBrk="0" hangingPunct="1"/>
            <a:r>
              <a:rPr lang="uk-UA" noProof="0"/>
              <a:t>П’ятий рівень</a:t>
            </a:r>
            <a:endParaRPr kumimoji="0" lang="uk-UA" noProof="0" dirty="0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0D5A26-DD4D-44F4-A132-2FE4CAC3D6C4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346784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 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1143000"/>
            <a:ext cx="2540000" cy="5448300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uk-UA" noProof="0" dirty="0"/>
              <a:t>Зразок заголовка</a:t>
            </a:r>
          </a:p>
        </p:txBody>
      </p:sp>
      <p:sp>
        <p:nvSpPr>
          <p:cNvPr id="3" name="Місце для вертикального тексту 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143000"/>
            <a:ext cx="8331200" cy="5448300"/>
          </a:xfrm>
        </p:spPr>
        <p:txBody>
          <a:bodyPr vert="eaVert" rtlCol="0"/>
          <a:lstStyle>
            <a:lvl5pPr>
              <a:defRPr/>
            </a:lvl5pPr>
          </a:lstStyle>
          <a:p>
            <a:pPr lvl="0" rtl="0" eaLnBrk="1" latinLnBrk="0" hangingPunct="1"/>
            <a:r>
              <a:rPr lang="uk-UA" noProof="0" dirty="0"/>
              <a:t>Зразки заголовків</a:t>
            </a:r>
          </a:p>
          <a:p>
            <a:pPr lvl="1" rtl="0" eaLnBrk="1" latinLnBrk="0" hangingPunct="1"/>
            <a:r>
              <a:rPr lang="uk-UA" noProof="0" dirty="0"/>
              <a:t>Другий рівень</a:t>
            </a:r>
          </a:p>
          <a:p>
            <a:pPr lvl="2" rtl="0" eaLnBrk="1" latinLnBrk="0" hangingPunct="1"/>
            <a:r>
              <a:rPr lang="uk-UA" noProof="0" dirty="0"/>
              <a:t>Третій рівень</a:t>
            </a:r>
          </a:p>
          <a:p>
            <a:pPr lvl="3" rtl="0" eaLnBrk="1" latinLnBrk="0" hangingPunct="1"/>
            <a:r>
              <a:rPr lang="uk-UA" noProof="0" dirty="0"/>
              <a:t>Четвертий рівень</a:t>
            </a:r>
          </a:p>
          <a:p>
            <a:pPr lvl="4" rtl="0" eaLnBrk="1" latinLnBrk="0" hangingPunct="1"/>
            <a:r>
              <a:rPr lang="uk-UA" noProof="0" dirty="0"/>
              <a:t>П’ятий рівень</a:t>
            </a:r>
            <a:endParaRPr kumimoji="0" lang="uk-UA" noProof="0" dirty="0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36E8CC-0549-436A-9AB7-B934F1288118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2978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’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  <a:p>
            <a:pPr lvl="1" rtl="0" eaLnBrk="1" latinLnBrk="0" hangingPunct="1"/>
            <a:r>
              <a:rPr lang="uk-UA" noProof="0"/>
              <a:t>Другий рівень</a:t>
            </a:r>
          </a:p>
          <a:p>
            <a:pPr lvl="2" rtl="0" eaLnBrk="1" latinLnBrk="0" hangingPunct="1"/>
            <a:r>
              <a:rPr lang="uk-UA" noProof="0"/>
              <a:t>Третій рівень</a:t>
            </a:r>
          </a:p>
          <a:p>
            <a:pPr lvl="3" rtl="0" eaLnBrk="1" latinLnBrk="0" hangingPunct="1"/>
            <a:r>
              <a:rPr lang="uk-UA" noProof="0"/>
              <a:t>Четвертий рівень</a:t>
            </a:r>
          </a:p>
          <a:p>
            <a:pPr lvl="4" rtl="0" eaLnBrk="1" latinLnBrk="0" hangingPunct="1"/>
            <a:r>
              <a:rPr lang="uk-UA" noProof="0"/>
              <a:t>П’ятий рівень</a:t>
            </a:r>
            <a:endParaRPr kumimoji="0" lang="uk-UA" noProof="0" dirty="0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0B92FB-89C4-4BF3-A949-9302A749F252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35943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1968322"/>
            <a:ext cx="10363200" cy="1362075"/>
          </a:xfrm>
        </p:spPr>
        <p:txBody>
          <a:bodyPr rtlCol="0"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chemeClr val="accent2"/>
                </a:solidFill>
                <a:effectLst/>
              </a:defRPr>
            </a:lvl1pPr>
          </a:lstStyle>
          <a:p>
            <a:pPr rtl="0"/>
            <a:r>
              <a:rPr lang="uk-UA" noProof="0"/>
              <a:t>Клацніть, щоб редагувати стиль зразка заголовка</a:t>
            </a:r>
            <a:endParaRPr kumimoji="0" lang="uk-UA" noProof="0" dirty="0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rtlCol="0"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45D210-1B62-4DEF-851C-86D91B3476F8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27051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елементи вміст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341875"/>
          </a:xfrm>
        </p:spPr>
        <p:txBody>
          <a:bodyPr rtlCol="0"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  <a:p>
            <a:pPr lvl="1" rtl="0" eaLnBrk="1" latinLnBrk="0" hangingPunct="1"/>
            <a:r>
              <a:rPr lang="uk-UA" noProof="0"/>
              <a:t>Другий рівень</a:t>
            </a:r>
          </a:p>
          <a:p>
            <a:pPr lvl="2" rtl="0" eaLnBrk="1" latinLnBrk="0" hangingPunct="1"/>
            <a:r>
              <a:rPr lang="uk-UA" noProof="0"/>
              <a:t>Третій рівень</a:t>
            </a:r>
          </a:p>
          <a:p>
            <a:pPr lvl="3" rtl="0" eaLnBrk="1" latinLnBrk="0" hangingPunct="1"/>
            <a:r>
              <a:rPr lang="uk-UA" noProof="0"/>
              <a:t>Четвертий рівень</a:t>
            </a:r>
          </a:p>
          <a:p>
            <a:pPr lvl="4" rtl="0" eaLnBrk="1" latinLnBrk="0" hangingPunct="1"/>
            <a:r>
              <a:rPr lang="uk-UA" noProof="0"/>
              <a:t>П’ятий рівень</a:t>
            </a:r>
            <a:endParaRPr kumimoji="0" lang="uk-UA" noProof="0" dirty="0"/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341875"/>
          </a:xfrm>
        </p:spPr>
        <p:txBody>
          <a:bodyPr rtlCol="0"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  <a:p>
            <a:pPr lvl="1" rtl="0" eaLnBrk="1" latinLnBrk="0" hangingPunct="1"/>
            <a:r>
              <a:rPr lang="uk-UA" noProof="0"/>
              <a:t>Другий рівень</a:t>
            </a:r>
          </a:p>
          <a:p>
            <a:pPr lvl="2" rtl="0" eaLnBrk="1" latinLnBrk="0" hangingPunct="1"/>
            <a:r>
              <a:rPr lang="uk-UA" noProof="0"/>
              <a:t>Третій рівень</a:t>
            </a:r>
          </a:p>
          <a:p>
            <a:pPr lvl="3" rtl="0" eaLnBrk="1" latinLnBrk="0" hangingPunct="1"/>
            <a:r>
              <a:rPr lang="uk-UA" noProof="0"/>
              <a:t>Четвертий рівень</a:t>
            </a:r>
          </a:p>
          <a:p>
            <a:pPr lvl="4" rtl="0" eaLnBrk="1" latinLnBrk="0" hangingPunct="1"/>
            <a:r>
              <a:rPr lang="uk-UA" noProof="0"/>
              <a:t>П’ятий рівень</a:t>
            </a:r>
            <a:endParaRPr kumimoji="0" lang="uk-UA" noProof="0" dirty="0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57457C-8477-4398-941C-58FE5C1D329F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34464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rtlCol="0" anchor="ctr"/>
          <a:lstStyle>
            <a:lvl1pPr>
              <a:defRPr sz="4000" b="0" i="0" cap="none" baseline="0"/>
            </a:lvl1pPr>
          </a:lstStyle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rtlCol="0"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5" name="Місце для вмісту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  <a:p>
            <a:pPr lvl="1" rtl="0" eaLnBrk="1" latinLnBrk="0" hangingPunct="1"/>
            <a:r>
              <a:rPr lang="uk-UA" noProof="0"/>
              <a:t>Другий рівень</a:t>
            </a:r>
          </a:p>
          <a:p>
            <a:pPr lvl="2" rtl="0" eaLnBrk="1" latinLnBrk="0" hangingPunct="1"/>
            <a:r>
              <a:rPr lang="uk-UA" noProof="0"/>
              <a:t>Третій рівень</a:t>
            </a:r>
          </a:p>
          <a:p>
            <a:pPr lvl="3" rtl="0" eaLnBrk="1" latinLnBrk="0" hangingPunct="1"/>
            <a:r>
              <a:rPr lang="uk-UA" noProof="0"/>
              <a:t>Четвертий рівень</a:t>
            </a:r>
          </a:p>
          <a:p>
            <a:pPr lvl="4" rtl="0" eaLnBrk="1" latinLnBrk="0" hangingPunct="1"/>
            <a:r>
              <a:rPr lang="uk-UA" noProof="0"/>
              <a:t>П’ятий рівень</a:t>
            </a:r>
            <a:endParaRPr kumimoji="0" lang="uk-UA" noProof="0" dirty="0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rtlCol="0"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6" name="Місце для вмісту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  <a:p>
            <a:pPr lvl="1" rtl="0" eaLnBrk="1" latinLnBrk="0" hangingPunct="1"/>
            <a:r>
              <a:rPr lang="uk-UA" noProof="0"/>
              <a:t>Другий рівень</a:t>
            </a:r>
          </a:p>
          <a:p>
            <a:pPr lvl="2" rtl="0" eaLnBrk="1" latinLnBrk="0" hangingPunct="1"/>
            <a:r>
              <a:rPr lang="uk-UA" noProof="0"/>
              <a:t>Третій рівень</a:t>
            </a:r>
          </a:p>
          <a:p>
            <a:pPr lvl="3" rtl="0" eaLnBrk="1" latinLnBrk="0" hangingPunct="1"/>
            <a:r>
              <a:rPr lang="uk-UA" noProof="0"/>
              <a:t>Четвертий рівень</a:t>
            </a:r>
          </a:p>
          <a:p>
            <a:pPr lvl="4" rtl="0" eaLnBrk="1" latinLnBrk="0" hangingPunct="1"/>
            <a:r>
              <a:rPr lang="uk-UA" noProof="0"/>
              <a:t>П’ятий рівень</a:t>
            </a:r>
            <a:endParaRPr kumimoji="0" lang="uk-UA" noProof="0" dirty="0"/>
          </a:p>
        </p:txBody>
      </p:sp>
      <p:sp>
        <p:nvSpPr>
          <p:cNvPr id="28" name="Місце для нижнього колонтитула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26" name="Місце для дати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970EE4-D336-4710-8FB4-F0D03D3E5E5E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27" name="Місце для номера слайда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3707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rtlCol="0"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4" name="Місце для нижнього колонтитула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 rtlCol="0"/>
          <a:lstStyle/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3" name="Місце для дати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 rtlCol="0"/>
          <a:lstStyle/>
          <a:p>
            <a:pPr rtl="0"/>
            <a:fld id="{9083977F-03AB-49BE-BFFB-9020B823B032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5" name="Місце для номера слайда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 rtlCol="0"/>
          <a:lstStyle/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382195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Місце для нижнього колонтитула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2" name="Місце для дати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2DEB50-8497-45F1-8ABC-F8EEAC3582A9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11356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7137995" y="1101970"/>
            <a:ext cx="4511040" cy="877824"/>
          </a:xfrm>
        </p:spPr>
        <p:txBody>
          <a:bodyPr rtlCol="0" anchor="b"/>
          <a:lstStyle>
            <a:lvl1pPr algn="l">
              <a:buNone/>
              <a:defRPr sz="1800" b="1"/>
            </a:lvl1pPr>
          </a:lstStyle>
          <a:p>
            <a:pPr rtl="0"/>
            <a:r>
              <a:rPr lang="uk-UA" noProof="0" dirty="0"/>
              <a:t>Зразок заголовка</a:t>
            </a:r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05083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  <a:p>
            <a:pPr lvl="1" rtl="0" eaLnBrk="1" latinLnBrk="0" hangingPunct="1"/>
            <a:r>
              <a:rPr lang="uk-UA" noProof="0"/>
              <a:t>Другий рівень</a:t>
            </a:r>
          </a:p>
          <a:p>
            <a:pPr lvl="2" rtl="0" eaLnBrk="1" latinLnBrk="0" hangingPunct="1"/>
            <a:r>
              <a:rPr lang="uk-UA" noProof="0"/>
              <a:t>Третій рівень</a:t>
            </a:r>
          </a:p>
          <a:p>
            <a:pPr lvl="3" rtl="0" eaLnBrk="1" latinLnBrk="0" hangingPunct="1"/>
            <a:r>
              <a:rPr lang="uk-UA" noProof="0"/>
              <a:t>Четвертий рівень</a:t>
            </a:r>
          </a:p>
          <a:p>
            <a:pPr lvl="4" rtl="0" eaLnBrk="1" latinLnBrk="0" hangingPunct="1"/>
            <a:r>
              <a:rPr lang="uk-UA" noProof="0"/>
              <a:t>П’ятий рівень</a:t>
            </a:r>
            <a:endParaRPr kumimoji="0" lang="uk-UA" noProof="0" dirty="0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580573"/>
          </a:xfrm>
        </p:spPr>
        <p:txBody>
          <a:bodyPr rtlCol="0"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DC0DB5-63E6-40F7-B9D4-B9045E7D3155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4986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rtlCol="0" anchor="t"/>
          <a:lstStyle>
            <a:lvl1pPr algn="ctr">
              <a:buNone/>
              <a:defRPr sz="2000" b="1"/>
            </a:lvl1pPr>
          </a:lstStyle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3" name="Місце для зображення 2" descr="Пустий покажчик місця заповнення для зображення Клацніть цей покажчик і виберіть зображення, яке потрібно додати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 rtlCol="0"/>
          <a:lstStyle>
            <a:lvl1pPr marL="0" indent="0">
              <a:buNone/>
              <a:defRPr sz="3200"/>
            </a:lvl1pPr>
          </a:lstStyle>
          <a:p>
            <a:pPr rtl="0"/>
            <a:r>
              <a:rPr lang="uk-UA" noProof="0"/>
              <a:t>Клацніть піктограму, щоб додати зображення</a:t>
            </a:r>
            <a:endParaRPr kumimoji="0" lang="uk-UA" noProof="0" dirty="0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rtl="0" eaLnBrk="1" latinLnBrk="0" hangingPunct="1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DA1F1E-8B77-49A3-86DD-1FFAC4B253CA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18836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кутник 27"/>
          <p:cNvSpPr/>
          <p:nvPr/>
        </p:nvSpPr>
        <p:spPr>
          <a:xfrm>
            <a:off x="1" y="366819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29" name="Прямокутник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30" name="Прямокутник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31" name="Прямокутник 30"/>
          <p:cNvSpPr/>
          <p:nvPr/>
        </p:nvSpPr>
        <p:spPr>
          <a:xfrm flipV="1">
            <a:off x="7213577" y="360247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32" name="Прямокутник 31"/>
          <p:cNvSpPr/>
          <p:nvPr/>
        </p:nvSpPr>
        <p:spPr>
          <a:xfrm flipV="1">
            <a:off x="7213601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 useBgFill="1">
        <p:nvSpPr>
          <p:cNvPr id="33" name="Округлений прямокутник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 useBgFill="1">
        <p:nvSpPr>
          <p:cNvPr id="34" name="Округлений прямокутник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35" name="Прямокутник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36" name="Прямокутник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37" name="Прямокутник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38" name="Прямокутник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39" name="Прямокутник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40" name="Прямокутник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uk-UA" sz="1800" noProof="0" dirty="0"/>
          </a:p>
        </p:txBody>
      </p:sp>
      <p:sp>
        <p:nvSpPr>
          <p:cNvPr id="22" name="Місце для заголовка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pPr rtl="0"/>
            <a:r>
              <a:rPr lang="uk-UA" noProof="0" dirty="0"/>
              <a:t>Зразок заголовка</a:t>
            </a:r>
          </a:p>
        </p:txBody>
      </p:sp>
      <p:sp>
        <p:nvSpPr>
          <p:cNvPr id="13" name="Місце для тексту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rtl="0"/>
            <a:r>
              <a:rPr lang="uk-UA" noProof="0" dirty="0"/>
              <a:t>Зразок тексту</a:t>
            </a:r>
          </a:p>
          <a:p>
            <a:pPr lvl="1" rtl="0"/>
            <a:r>
              <a:rPr lang="uk-UA" noProof="0" dirty="0"/>
              <a:t>Другий рівень</a:t>
            </a:r>
          </a:p>
          <a:p>
            <a:pPr lvl="2" rtl="0"/>
            <a:r>
              <a:rPr lang="uk-UA" noProof="0" dirty="0"/>
              <a:t>Третій рівень</a:t>
            </a:r>
          </a:p>
          <a:p>
            <a:pPr lvl="3" rtl="0"/>
            <a:r>
              <a:rPr lang="uk-UA" noProof="0" dirty="0"/>
              <a:t>Четвертий рівень</a:t>
            </a:r>
          </a:p>
          <a:p>
            <a:pPr lvl="4" rtl="0"/>
            <a:r>
              <a:rPr lang="uk-UA" noProof="0" dirty="0"/>
              <a:t>П’ятий рівень</a:t>
            </a:r>
          </a:p>
        </p:txBody>
      </p:sp>
      <p:sp>
        <p:nvSpPr>
          <p:cNvPr id="3" name="Місце для нижнього колонтитула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 rtlCol="0"/>
          <a:lstStyle>
            <a:lvl1pPr algn="r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r>
              <a:rPr lang="uk-UA" noProof="0" dirty="0"/>
              <a:t>Додайте нижній колонтитул</a:t>
            </a:r>
          </a:p>
        </p:txBody>
      </p:sp>
      <p:sp>
        <p:nvSpPr>
          <p:cNvPr id="14" name="Місце для дати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 rtlCol="0"/>
          <a:lstStyle>
            <a:lvl1pPr algn="l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fld id="{30F52096-25F7-4D7D-AF3C-6FE0E5D0201E}" type="datetime1">
              <a:rPr lang="uk-UA" noProof="0" smtClean="0"/>
              <a:t>30.09.2022</a:t>
            </a:fld>
            <a:endParaRPr lang="uk-UA" noProof="0" dirty="0"/>
          </a:p>
        </p:txBody>
      </p:sp>
      <p:sp>
        <p:nvSpPr>
          <p:cNvPr id="23" name="Місце для номера слайда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rtlCol="0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pPr rtl="0"/>
            <a:fld id="{401CF334-2D5C-4859-84A6-CA7E6E43FAEB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21321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>
            <a:lumMod val="75000"/>
          </a:schemeClr>
        </a:buClr>
        <a:buFont typeface="Georgia"/>
        <a:buChar char="•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>
            <a:lumMod val="75000"/>
          </a:schemeClr>
        </a:buClr>
        <a:buFont typeface="Georgia"/>
        <a:buChar char="▫"/>
        <a:defRPr kumimoji="0" sz="2600" kern="1200">
          <a:solidFill>
            <a:schemeClr val="tx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uk-UA" dirty="0"/>
              <a:t>Курсовий проект «Домашній бюджет»</a:t>
            </a: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uk-UA" dirty="0"/>
              <a:t>Виконав</a:t>
            </a:r>
          </a:p>
          <a:p>
            <a:pPr rtl="0"/>
            <a:r>
              <a:rPr lang="uk-UA" dirty="0"/>
              <a:t>Смаль Роман Олександрович</a:t>
            </a:r>
          </a:p>
        </p:txBody>
      </p:sp>
    </p:spTree>
    <p:extLst>
      <p:ext uri="{BB962C8B-B14F-4D97-AF65-F5344CB8AC3E}">
        <p14:creationId xmlns:p14="http://schemas.microsoft.com/office/powerpoint/2010/main" val="70630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3081" y="446352"/>
            <a:ext cx="10972800" cy="782515"/>
          </a:xfrm>
        </p:spPr>
        <p:txBody>
          <a:bodyPr rtlCol="0"/>
          <a:lstStyle/>
          <a:p>
            <a:pPr rtl="0"/>
            <a:r>
              <a:rPr lang="uk-UA" dirty="0"/>
              <a:t>Основні переваги проекту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FC3B9C-4CDA-7A69-7B99-1B75C045E12B}"/>
              </a:ext>
            </a:extLst>
          </p:cNvPr>
          <p:cNvSpPr txBox="1"/>
          <p:nvPr/>
        </p:nvSpPr>
        <p:spPr>
          <a:xfrm>
            <a:off x="4396154" y="3723867"/>
            <a:ext cx="68012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8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Кастомне меню для обробки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CRUD-</a:t>
            </a:r>
            <a:r>
              <a:rPr kumimoji="0" lang="uk-UA" sz="28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операцій: для кожного рядка таблиці є можливість прямого виклику операції редагування та/або видалення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rgbClr val="455F5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9228BCE-95B2-9EA5-FF26-C81A5004E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642" y="1673203"/>
            <a:ext cx="9173855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10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3081" y="446352"/>
            <a:ext cx="10972800" cy="782515"/>
          </a:xfrm>
        </p:spPr>
        <p:txBody>
          <a:bodyPr rtlCol="0"/>
          <a:lstStyle/>
          <a:p>
            <a:pPr rtl="0"/>
            <a:r>
              <a:rPr lang="uk-UA" dirty="0"/>
              <a:t>Основні переваги проекту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FC3B9C-4CDA-7A69-7B99-1B75C045E12B}"/>
              </a:ext>
            </a:extLst>
          </p:cNvPr>
          <p:cNvSpPr txBox="1"/>
          <p:nvPr/>
        </p:nvSpPr>
        <p:spPr>
          <a:xfrm>
            <a:off x="7840133" y="3421578"/>
            <a:ext cx="39285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8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Кастомні елементи</a:t>
            </a:r>
            <a:r>
              <a:rPr lang="uk-UA" sz="2800" dirty="0">
                <a:solidFill>
                  <a:srgbClr val="455F51"/>
                </a:solidFill>
                <a:latin typeface="Calibri" panose="020F0502020204030204"/>
              </a:rPr>
              <a:t>, розроблені спеціально для даного проекту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rgbClr val="455F5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F798B54-D13E-2503-E5D2-2AD465226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858" y="1519925"/>
            <a:ext cx="5048955" cy="8478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2DB342-E542-5757-5555-D423F129C511}"/>
              </a:ext>
            </a:extLst>
          </p:cNvPr>
          <p:cNvSpPr txBox="1"/>
          <p:nvPr/>
        </p:nvSpPr>
        <p:spPr>
          <a:xfrm>
            <a:off x="359833" y="1412752"/>
            <a:ext cx="297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rgbClr val="455F51"/>
                </a:solidFill>
                <a:latin typeface="Calibri" panose="020F0502020204030204"/>
              </a:rPr>
              <a:t>DateTimePicker</a:t>
            </a:r>
            <a:r>
              <a:rPr lang="en-US" sz="1800" dirty="0">
                <a:solidFill>
                  <a:srgbClr val="455F51"/>
                </a:solidFill>
                <a:latin typeface="Calibri" panose="020F0502020204030204"/>
              </a:rPr>
              <a:t> – </a:t>
            </a:r>
            <a:r>
              <a:rPr lang="uk-UA" dirty="0">
                <a:solidFill>
                  <a:srgbClr val="455F51"/>
                </a:solidFill>
                <a:latin typeface="Calibri" panose="020F0502020204030204"/>
              </a:rPr>
              <a:t>можливість вибору не лише дати, а й часу з </a:t>
            </a:r>
            <a:r>
              <a:rPr lang="uk-UA" dirty="0" err="1">
                <a:solidFill>
                  <a:srgbClr val="455F51"/>
                </a:solidFill>
                <a:latin typeface="Calibri" panose="020F0502020204030204"/>
              </a:rPr>
              <a:t>валідацією</a:t>
            </a:r>
            <a:r>
              <a:rPr lang="uk-UA" dirty="0">
                <a:solidFill>
                  <a:srgbClr val="455F51"/>
                </a:solidFill>
                <a:latin typeface="Calibri" panose="020F0502020204030204"/>
              </a:rPr>
              <a:t> введених даних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503A19C-FBDB-7BA0-1494-3A520D460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210" y="4420645"/>
            <a:ext cx="5601482" cy="199100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5D45B3A-DA0C-1012-0892-3B895A27DA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210" y="3429000"/>
            <a:ext cx="838317" cy="7240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50CDE7-F5A9-DE30-A1B2-7C5A26DCC31A}"/>
              </a:ext>
            </a:extLst>
          </p:cNvPr>
          <p:cNvSpPr txBox="1"/>
          <p:nvPr/>
        </p:nvSpPr>
        <p:spPr>
          <a:xfrm>
            <a:off x="1845733" y="3506670"/>
            <a:ext cx="378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rgbClr val="455F51"/>
                </a:solidFill>
                <a:latin typeface="Calibri" panose="020F0502020204030204"/>
              </a:rPr>
              <a:t>NavButton</a:t>
            </a:r>
            <a:r>
              <a:rPr lang="en-US" sz="1800" dirty="0">
                <a:solidFill>
                  <a:srgbClr val="455F51"/>
                </a:solidFill>
                <a:latin typeface="Calibri" panose="020F0502020204030204"/>
              </a:rPr>
              <a:t> – </a:t>
            </a:r>
            <a:r>
              <a:rPr lang="uk-UA" sz="1800" dirty="0">
                <a:solidFill>
                  <a:srgbClr val="455F51"/>
                </a:solidFill>
                <a:latin typeface="Calibri" panose="020F0502020204030204"/>
              </a:rPr>
              <a:t>кнопки навігації бічного меню з </a:t>
            </a:r>
            <a:r>
              <a:rPr lang="en-US" sz="1800" dirty="0">
                <a:solidFill>
                  <a:srgbClr val="455F51"/>
                </a:solidFill>
                <a:latin typeface="Calibri" panose="020F0502020204030204"/>
              </a:rPr>
              <a:t>URI </a:t>
            </a:r>
            <a:r>
              <a:rPr lang="ru-RU" sz="1800" dirty="0">
                <a:solidFill>
                  <a:srgbClr val="455F51"/>
                </a:solidFill>
                <a:latin typeface="Calibri" panose="020F0502020204030204"/>
              </a:rPr>
              <a:t>та </a:t>
            </a:r>
            <a:r>
              <a:rPr lang="en-US" sz="1800" dirty="0">
                <a:solidFill>
                  <a:srgbClr val="455F51"/>
                </a:solidFill>
                <a:latin typeface="Calibri" panose="020F0502020204030204"/>
              </a:rPr>
              <a:t>Geometry Icon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7564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3081" y="446352"/>
            <a:ext cx="10972800" cy="782515"/>
          </a:xfrm>
        </p:spPr>
        <p:txBody>
          <a:bodyPr rtlCol="0"/>
          <a:lstStyle/>
          <a:p>
            <a:pPr rtl="0"/>
            <a:r>
              <a:rPr lang="uk-UA" dirty="0"/>
              <a:t>Основні переваги проекту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FC3B9C-4CDA-7A69-7B99-1B75C045E12B}"/>
              </a:ext>
            </a:extLst>
          </p:cNvPr>
          <p:cNvSpPr txBox="1"/>
          <p:nvPr/>
        </p:nvSpPr>
        <p:spPr>
          <a:xfrm>
            <a:off x="9778998" y="2397444"/>
            <a:ext cx="231986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2800" dirty="0">
                <a:solidFill>
                  <a:srgbClr val="455F51"/>
                </a:solidFill>
                <a:latin typeface="Calibri" panose="020F0502020204030204"/>
              </a:rPr>
              <a:t>Цікаві та структуровані запити для формування даних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rgbClr val="455F5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50CDE7-F5A9-DE30-A1B2-7C5A26DCC31A}"/>
              </a:ext>
            </a:extLst>
          </p:cNvPr>
          <p:cNvSpPr txBox="1"/>
          <p:nvPr/>
        </p:nvSpPr>
        <p:spPr>
          <a:xfrm>
            <a:off x="163081" y="6242371"/>
            <a:ext cx="975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600" dirty="0">
                <a:solidFill>
                  <a:srgbClr val="455F51"/>
                </a:solidFill>
                <a:latin typeface="Calibri" panose="020F0502020204030204"/>
              </a:rPr>
              <a:t>Запит на виведення таблиці витрат та надходжень з урахуванням наявності тексту в полі пошуку</a:t>
            </a:r>
            <a:endParaRPr lang="ru-RU" sz="16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869545-8493-D8E5-F3CA-743B2E35E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81" y="1356044"/>
            <a:ext cx="9519786" cy="488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99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3081" y="446352"/>
            <a:ext cx="10972800" cy="782515"/>
          </a:xfrm>
        </p:spPr>
        <p:txBody>
          <a:bodyPr rtlCol="0"/>
          <a:lstStyle/>
          <a:p>
            <a:pPr rtl="0"/>
            <a:r>
              <a:rPr lang="uk-UA" dirty="0"/>
              <a:t>Відео роботи проекту</a:t>
            </a:r>
          </a:p>
        </p:txBody>
      </p:sp>
      <p:pic>
        <p:nvPicPr>
          <p:cNvPr id="3" name="ice_video_20220930-222026_edit_0">
            <a:hlinkClick r:id="" action="ppaction://media"/>
            <a:extLst>
              <a:ext uri="{FF2B5EF4-FFF2-40B4-BE49-F238E27FC236}">
                <a16:creationId xmlns:a16="http://schemas.microsoft.com/office/drawing/2014/main" id="{ABFC1174-7A33-9126-36E3-919CAE5D1F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7688" y="1220400"/>
            <a:ext cx="7939423" cy="562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264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8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uk-UA" dirty="0"/>
              <a:t>Вступ</a:t>
            </a:r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r>
              <a:rPr lang="uk-UA" dirty="0"/>
              <a:t>Програми для особистих фінансів можуть допомогти користувачеві стати більш ефективними в управлінні своїми грошима і навіть знайти способи досягнення довгострокових фінансових цілей. Вибір найкращого програмного забезпечення для ведення особистого бюджету залежить від поточних фінансових потреб.</a:t>
            </a:r>
          </a:p>
          <a:p>
            <a:r>
              <a:rPr lang="uk-UA" dirty="0"/>
              <a:t>Деякі додатки допоможуть у складанні бюджету та відслідковуванні видатків, інші — в управлінні інвестиційним портфелем. Найкраще програмне забезпечення для особистих фінансів дозволяє організовувати та контролювати всі свої фінанси, тим самим допомагаючи скоротити непотрібні витрати та приймати обґрунтовані рішення.</a:t>
            </a:r>
          </a:p>
        </p:txBody>
      </p:sp>
    </p:spTree>
    <p:extLst>
      <p:ext uri="{BB962C8B-B14F-4D97-AF65-F5344CB8AC3E}">
        <p14:creationId xmlns:p14="http://schemas.microsoft.com/office/powerpoint/2010/main" val="185189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uk-UA" dirty="0"/>
              <a:t>Доцільність проведення розробки</a:t>
            </a:r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uk-UA" dirty="0"/>
              <a:t>Найбільш популярними типами додатків на сьогоднішній день для планування бюджету є додатки для мобільних пристроїв. Програм </a:t>
            </a:r>
            <a:r>
              <a:rPr lang="uk-UA" dirty="0" err="1"/>
              <a:t>десктопного</a:t>
            </a:r>
            <a:r>
              <a:rPr lang="uk-UA" dirty="0"/>
              <a:t> типу, які не побудовані на базі </a:t>
            </a:r>
            <a:r>
              <a:rPr lang="en-US" dirty="0"/>
              <a:t>MS Excel</a:t>
            </a:r>
            <a:r>
              <a:rPr lang="uk-UA" dirty="0"/>
              <a:t>, не дуже багато.</a:t>
            </a:r>
          </a:p>
          <a:p>
            <a:pPr rtl="0"/>
            <a:r>
              <a:rPr lang="uk-UA" dirty="0"/>
              <a:t>Доцільним буде використання програми, яка пов’язана з базою даних. Таким способом зберігання даних є найбільш безпечним і контрольованим, та одночасно з цим дані є легкодоступними.</a:t>
            </a:r>
          </a:p>
        </p:txBody>
      </p:sp>
    </p:spTree>
    <p:extLst>
      <p:ext uri="{BB962C8B-B14F-4D97-AF65-F5344CB8AC3E}">
        <p14:creationId xmlns:p14="http://schemas.microsoft.com/office/powerpoint/2010/main" val="99786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40016" y="6155269"/>
            <a:ext cx="4296506" cy="553264"/>
          </a:xfrm>
        </p:spPr>
        <p:txBody>
          <a:bodyPr rtlCol="0">
            <a:normAutofit fontScale="90000"/>
          </a:bodyPr>
          <a:lstStyle/>
          <a:p>
            <a:pPr rtl="0"/>
            <a:r>
              <a:rPr lang="en-US" dirty="0"/>
              <a:t>Database </a:t>
            </a:r>
            <a:r>
              <a:rPr lang="en-US" dirty="0" err="1"/>
              <a:t>diagramm</a:t>
            </a:r>
            <a:endParaRPr lang="uk-UA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B2ED7C6-A9FF-CC5C-E79D-ECF636157F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3600"/>
            <a:ext cx="11716731" cy="56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8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3845169" y="5791200"/>
            <a:ext cx="4252546" cy="1066800"/>
          </a:xfrm>
        </p:spPr>
        <p:txBody>
          <a:bodyPr rtlCol="0"/>
          <a:lstStyle/>
          <a:p>
            <a:pPr rtl="0"/>
            <a:r>
              <a:rPr lang="en-US" dirty="0" err="1"/>
              <a:t>UseCase</a:t>
            </a:r>
            <a:r>
              <a:rPr lang="en-US" dirty="0"/>
              <a:t> </a:t>
            </a:r>
            <a:r>
              <a:rPr lang="en-US" dirty="0" err="1"/>
              <a:t>diagramm</a:t>
            </a:r>
            <a:endParaRPr lang="uk-UA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7E45083-387C-235A-C3AB-AE933C73CB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918" y="668215"/>
            <a:ext cx="10044163" cy="528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03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6502" y="668216"/>
            <a:ext cx="10972800" cy="1066800"/>
          </a:xfrm>
        </p:spPr>
        <p:txBody>
          <a:bodyPr rtlCol="0"/>
          <a:lstStyle/>
          <a:p>
            <a:pPr rtl="0"/>
            <a:r>
              <a:rPr lang="uk-UA" dirty="0"/>
              <a:t>Основні задачі та вимоги проекту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238F11F4-C486-9C32-FF2D-71094FBD395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6502" y="2014365"/>
            <a:ext cx="11858995" cy="4424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fontAlgn="base">
              <a:spcAft>
                <a:spcPct val="0"/>
              </a:spcAft>
              <a:buSzTx/>
              <a:buFont typeface="Georgia"/>
              <a:buNone/>
              <a:tabLst/>
            </a:pPr>
            <a:r>
              <a:rPr lang="uk-UA" altLang="ru-RU" sz="2400" dirty="0"/>
              <a:t>Програма має допомагати відстежувати надходження та витрати сім’ї, з'ясовувати на які потреби йдуть гроші та економити, прибираючи з бюджету не потрібні витрати. Програма не передбачає пряме редагування товарів та категорій витрат. </a:t>
            </a:r>
          </a:p>
          <a:p>
            <a:pPr marL="0" indent="0" fontAlgn="base">
              <a:spcAft>
                <a:spcPct val="0"/>
              </a:spcAft>
              <a:buFont typeface="Georgia"/>
              <a:buNone/>
            </a:pPr>
            <a:endParaRPr lang="uk-UA" altLang="ru-RU" sz="2400" dirty="0"/>
          </a:p>
          <a:p>
            <a:pPr marL="0" indent="0" fontAlgn="base">
              <a:spcAft>
                <a:spcPct val="0"/>
              </a:spcAft>
              <a:buFont typeface="Georgia"/>
              <a:buNone/>
            </a:pPr>
            <a:r>
              <a:rPr lang="uk-UA" altLang="ru-RU" sz="2400" dirty="0"/>
              <a:t>Вимоги:</a:t>
            </a:r>
          </a:p>
          <a:p>
            <a:pPr marL="342900" indent="-342900" fontAlgn="base">
              <a:spcAft>
                <a:spcPct val="0"/>
              </a:spcAft>
            </a:pPr>
            <a:r>
              <a:rPr lang="uk-UA" altLang="ru-RU" sz="2400" dirty="0"/>
              <a:t>Програма містить базу даних із розгорнутим переліком товарів, розбитим на категорії.</a:t>
            </a:r>
          </a:p>
          <a:p>
            <a:pPr marL="342900" indent="-342900" fontAlgn="base">
              <a:spcAft>
                <a:spcPct val="0"/>
              </a:spcAft>
            </a:pPr>
            <a:r>
              <a:rPr lang="uk-UA" altLang="ru-RU" sz="2400" dirty="0"/>
              <a:t>Кожен місяць користувач може відкрити прихід та витрати.</a:t>
            </a:r>
          </a:p>
          <a:p>
            <a:pPr marL="342900" indent="-342900" fontAlgn="base">
              <a:spcAft>
                <a:spcPct val="0"/>
              </a:spcAft>
            </a:pPr>
            <a:r>
              <a:rPr lang="uk-UA" altLang="ru-RU" sz="2400" dirty="0"/>
              <a:t>Кожна стаття витрат містить дату, суму, категорію витрат, найменування товару, опис.</a:t>
            </a:r>
          </a:p>
          <a:p>
            <a:pPr marL="342900" indent="-342900" fontAlgn="base">
              <a:spcAft>
                <a:spcPct val="0"/>
              </a:spcAft>
            </a:pPr>
            <a:r>
              <a:rPr lang="uk-UA" altLang="ru-RU" sz="2400" dirty="0"/>
              <a:t>Програма має видавати статистику видатків (категорія, сума) із загальним результатом. </a:t>
            </a:r>
          </a:p>
          <a:p>
            <a:pPr marL="342900" indent="-342900" fontAlgn="base">
              <a:spcAft>
                <a:spcPct val="0"/>
              </a:spcAft>
            </a:pPr>
            <a:r>
              <a:rPr lang="uk-UA" altLang="ru-RU" sz="2400" dirty="0"/>
              <a:t>Програма має мати пошук витрат за категоріями.</a:t>
            </a:r>
          </a:p>
        </p:txBody>
      </p:sp>
    </p:spTree>
    <p:extLst>
      <p:ext uri="{BB962C8B-B14F-4D97-AF65-F5344CB8AC3E}">
        <p14:creationId xmlns:p14="http://schemas.microsoft.com/office/powerpoint/2010/main" val="304608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uk-UA" dirty="0"/>
              <a:t>Основні технології та методи виконання</a:t>
            </a:r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uk-UA" dirty="0"/>
              <a:t>Мова програмування </a:t>
            </a:r>
            <a:r>
              <a:rPr lang="ru-RU" dirty="0"/>
              <a:t>– </a:t>
            </a:r>
            <a:r>
              <a:rPr lang="en-US" dirty="0"/>
              <a:t>C#</a:t>
            </a:r>
          </a:p>
          <a:p>
            <a:pPr rtl="0"/>
            <a:r>
              <a:rPr lang="uk-UA" dirty="0"/>
              <a:t>Підсистема -</a:t>
            </a:r>
            <a:r>
              <a:rPr lang="en-US" dirty="0"/>
              <a:t> WPF</a:t>
            </a:r>
          </a:p>
          <a:p>
            <a:pPr rtl="0"/>
            <a:r>
              <a:rPr lang="uk-UA" dirty="0"/>
              <a:t>Фреймворк - </a:t>
            </a:r>
            <a:r>
              <a:rPr lang="en-US" dirty="0"/>
              <a:t>.NET Framework</a:t>
            </a:r>
            <a:endParaRPr lang="uk-UA" dirty="0"/>
          </a:p>
          <a:p>
            <a:pPr rtl="0"/>
            <a:r>
              <a:rPr lang="uk-UA" dirty="0"/>
              <a:t>База даних – </a:t>
            </a:r>
            <a:r>
              <a:rPr lang="en-US" dirty="0"/>
              <a:t>MS SQL Server</a:t>
            </a:r>
          </a:p>
          <a:p>
            <a:pPr rtl="0"/>
            <a:r>
              <a:rPr lang="uk-UA" dirty="0"/>
              <a:t>Метод формування бази даних – </a:t>
            </a:r>
            <a:r>
              <a:rPr lang="en-US" dirty="0" err="1"/>
              <a:t>CodeFirst</a:t>
            </a:r>
            <a:endParaRPr lang="uk-UA" dirty="0"/>
          </a:p>
          <a:p>
            <a:pPr rtl="0"/>
            <a:endParaRPr lang="uk-UA" dirty="0"/>
          </a:p>
          <a:p>
            <a:pPr marL="109728" indent="0" rtl="0">
              <a:buNone/>
            </a:pPr>
            <a:r>
              <a:rPr lang="uk-UA" dirty="0"/>
              <a:t>Для виконання роботи було обрано перелічені технології та методи, оскільки вони найбільш точно дають змогу задовольнити усі вимоги до проекту.</a:t>
            </a:r>
          </a:p>
        </p:txBody>
      </p:sp>
    </p:spTree>
    <p:extLst>
      <p:ext uri="{BB962C8B-B14F-4D97-AF65-F5344CB8AC3E}">
        <p14:creationId xmlns:p14="http://schemas.microsoft.com/office/powerpoint/2010/main" val="351434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677008"/>
            <a:ext cx="10972800" cy="782515"/>
          </a:xfrm>
        </p:spPr>
        <p:txBody>
          <a:bodyPr rtlCol="0"/>
          <a:lstStyle/>
          <a:p>
            <a:pPr rtl="0"/>
            <a:r>
              <a:rPr lang="uk-UA" dirty="0"/>
              <a:t>Основні переваги проекту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FC3B9C-4CDA-7A69-7B99-1B75C045E12B}"/>
              </a:ext>
            </a:extLst>
          </p:cNvPr>
          <p:cNvSpPr txBox="1"/>
          <p:nvPr/>
        </p:nvSpPr>
        <p:spPr>
          <a:xfrm>
            <a:off x="7543800" y="1899139"/>
            <a:ext cx="43785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>
                <a:solidFill>
                  <a:schemeClr val="tx2"/>
                </a:solidFill>
              </a:rPr>
              <a:t>Детально пропрацьований сучасний та інтуїтивно зрозумілий інтерфейс</a:t>
            </a:r>
            <a:endParaRPr lang="ru-RU" sz="2800" dirty="0">
              <a:solidFill>
                <a:schemeClr val="tx2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9775806-1A0F-A475-8B99-0EA21EE66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631" y="1608992"/>
            <a:ext cx="6998589" cy="465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9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3081" y="446352"/>
            <a:ext cx="10972800" cy="782515"/>
          </a:xfrm>
        </p:spPr>
        <p:txBody>
          <a:bodyPr rtlCol="0"/>
          <a:lstStyle/>
          <a:p>
            <a:pPr rtl="0"/>
            <a:r>
              <a:rPr lang="uk-UA" dirty="0"/>
              <a:t>Основні переваги проекту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FC3B9C-4CDA-7A69-7B99-1B75C045E12B}"/>
              </a:ext>
            </a:extLst>
          </p:cNvPr>
          <p:cNvSpPr txBox="1"/>
          <p:nvPr/>
        </p:nvSpPr>
        <p:spPr>
          <a:xfrm>
            <a:off x="5649481" y="1473592"/>
            <a:ext cx="5715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28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Оригінальна система автоматичного врахування видатків та надходжень при зміні сум безпосередньо у гаманці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rgbClr val="455F5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10F26B1-D1FB-B8A4-9B79-A6090522D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35" y="1318847"/>
            <a:ext cx="3664558" cy="24461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F0EBC94-B7B2-EE4F-DFC5-302E5EF86A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8654" y="2129578"/>
            <a:ext cx="2399237" cy="2319792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620FBB6-9281-5383-FBC6-58AB22B472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417" y="3964189"/>
            <a:ext cx="2399237" cy="2363896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8A77A6D-E602-1A76-C760-6187A6E66C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6648" y="3764947"/>
            <a:ext cx="6539217" cy="248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26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вчальна презентація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225309_TF03460604" id="{575B5D1F-79C1-4038-9639-37A2B8A0FA96}" vid="{5E8C6D1E-DF9B-485B-B0B5-A218C7BD8111}"/>
    </a:ext>
  </a:extLst>
</a:theme>
</file>

<file path=ppt/theme/theme2.xml><?xml version="1.0" encoding="utf-8"?>
<a:theme xmlns:a="http://schemas.openxmlformats.org/drawingml/2006/main" name="Тема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Навчальна презентація</Template>
  <TotalTime>106</TotalTime>
  <Words>529</Words>
  <Application>Microsoft Office PowerPoint</Application>
  <PresentationFormat>Широкий екран</PresentationFormat>
  <Paragraphs>63</Paragraphs>
  <Slides>13</Slides>
  <Notes>13</Notes>
  <HiddenSlides>0</HiddenSlides>
  <MMClips>1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13</vt:i4>
      </vt:variant>
    </vt:vector>
  </HeadingPairs>
  <TitlesOfParts>
    <vt:vector size="18" baseType="lpstr">
      <vt:lpstr>Arial</vt:lpstr>
      <vt:lpstr>Calibri</vt:lpstr>
      <vt:lpstr>Georgia</vt:lpstr>
      <vt:lpstr>Wingdings 2</vt:lpstr>
      <vt:lpstr>Навчальна презентація</vt:lpstr>
      <vt:lpstr>Курсовий проект «Домашній бюджет»</vt:lpstr>
      <vt:lpstr>Вступ</vt:lpstr>
      <vt:lpstr>Доцільність проведення розробки</vt:lpstr>
      <vt:lpstr>Database diagramm</vt:lpstr>
      <vt:lpstr>UseCase diagramm</vt:lpstr>
      <vt:lpstr>Основні задачі та вимоги проекту</vt:lpstr>
      <vt:lpstr>Основні технології та методи виконання</vt:lpstr>
      <vt:lpstr>Основні переваги проекту</vt:lpstr>
      <vt:lpstr>Основні переваги проекту</vt:lpstr>
      <vt:lpstr>Основні переваги проекту</vt:lpstr>
      <vt:lpstr>Основні переваги проекту</vt:lpstr>
      <vt:lpstr>Основні переваги проекту</vt:lpstr>
      <vt:lpstr>Відео роботи проекту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Курсовий проект «Домашній бюджет»</dc:title>
  <dc:creator>Роман Смаль</dc:creator>
  <cp:lastModifiedBy>Роман Смаль</cp:lastModifiedBy>
  <cp:revision>3</cp:revision>
  <dcterms:created xsi:type="dcterms:W3CDTF">2022-09-18T14:44:48Z</dcterms:created>
  <dcterms:modified xsi:type="dcterms:W3CDTF">2022-09-30T19:37:26Z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